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2.wmf" ContentType="image/x-wmf"/>
  <Override PartName="/ppt/media/image9.png" ContentType="image/png"/>
  <Override PartName="/ppt/media/image5.png" ContentType="image/png"/>
  <Override PartName="/ppt/media/image4.png" ContentType="image/png"/>
  <Override PartName="/ppt/media/image21.jpeg" ContentType="image/jpeg"/>
  <Override PartName="/ppt/media/image19.png" ContentType="image/png"/>
  <Override PartName="/ppt/media/image18.png" ContentType="image/png"/>
  <Override PartName="/ppt/media/image25.png" ContentType="image/png"/>
  <Override PartName="/ppt/media/image17.png" ContentType="image/png"/>
  <Override PartName="/ppt/media/image24.png" ContentType="image/png"/>
  <Override PartName="/ppt/media/image16.png" ContentType="image/png"/>
  <Override PartName="/ppt/media/image23.png" ContentType="image/png"/>
  <Override PartName="/ppt/media/image15.png" ContentType="image/png"/>
  <Override PartName="/ppt/media/image22.png" ContentType="image/png"/>
  <Override PartName="/ppt/media/image14.png" ContentType="image/png"/>
  <Override PartName="/ppt/media/image1.jpeg" ContentType="image/jpeg"/>
  <Override PartName="/ppt/media/image3.png" ContentType="image/png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8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9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10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291E567-D032-4BDC-91A2-35D9B475930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480" cy="32382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72C60C-7B9F-4FE9-BF6B-A7B0248694E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FACD7B-DE96-49A4-8991-020DCCF7171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7BADCB-8890-4C31-8E55-F1FB184786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1C6F6A-F0F1-4EC5-B502-88AAE1A9151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9AA252-8759-439E-86A4-D8511467281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AD9272-B974-436C-BB56-B2A700DEB0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BD0C91-9D26-4A90-A8DB-8FB9395A23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27A914-5124-46A7-9D7B-248430F3D3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D14892-8D46-449A-BB88-A31CF1DC2B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68056A-A110-4BF3-A39B-FABBDE6920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6A177E-DD76-4CA4-B76A-6F96E64447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30A716-C5A9-4ED1-9EF0-B4078DF6C4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F996C1-4E1B-46AD-9DF1-08BE12CF12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CA3859-4635-4F22-ADD3-1388A6E5D3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95E7C4-B2D1-4E2E-9B8E-6947676748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83D9E8-5B3C-4269-A991-98D3244D5E2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B2FDA7-4940-446A-9626-B1FF244E898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24B1CA5-42F4-4520-BEFA-B1CFAF3EC4E1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B52E69A-0FC0-449E-8489-33BCBCDC377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577ECC8-DD03-43AA-98DC-9E3F6C6CDB48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B44BA31-E678-4024-B9C1-7D60E3C87763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005A03F-2664-49AA-B2E0-8345616F24F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453539-C520-4EE9-9856-6D366F0CC63F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201020C-EDB8-4253-908D-909656A45A6F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2FCB283-661B-4D52-A068-D69A8E2F3F29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763657A-F3CC-4381-86CE-DE1F8766B166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686DE55-3C17-418E-8C93-0AA899A0AA73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76C5844-F1FC-46F9-B2DD-59208417672D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2F3CFEA-2DA6-4023-A4F7-B4BDE38BF9CA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B786CE9-4B6B-4A75-BC63-12A2F2A4A4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A35007-3C46-4F85-8225-801D026691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2ADACD-D463-4085-A5A5-6E30EE8FF5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E53E08-6FD7-432B-88B9-DF13E7F058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F4FBA5-1E5C-4081-8DD4-6633766A88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C3166A-3F9D-405E-9FA5-9E75117F8C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AF9CF1-64B5-42AC-BBF6-40B514FF47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CA5AE4-3535-4B29-9E68-BDBE622218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089077-54A8-4CA6-9C22-426C2C9F6D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DD5FC0-616B-4DEE-91C9-66C942151F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766B51F-D058-4D3B-8D44-5BA31190EB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6713D4E-28D1-447F-9EE8-774896606DE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AyresJosh.jpg"/>
          <p:cNvPicPr/>
          <p:nvPr/>
        </p:nvPicPr>
        <p:blipFill>
          <a:blip r:embed="rId2"/>
          <a:stretch/>
        </p:blipFill>
        <p:spPr>
          <a:xfrm>
            <a:off x="-1624680" y="0"/>
            <a:ext cx="13825800" cy="6866640"/>
          </a:xfrm>
          <a:prstGeom prst="rect">
            <a:avLst/>
          </a:prstGeom>
          <a:ln w="0">
            <a:noFill/>
          </a:ln>
        </p:spPr>
      </p:pic>
      <p:sp>
        <p:nvSpPr>
          <p:cNvPr id="1" name="Rectangle 5"/>
          <p:cNvSpPr/>
          <p:nvPr/>
        </p:nvSpPr>
        <p:spPr>
          <a:xfrm>
            <a:off x="6085800" y="0"/>
            <a:ext cx="5589720" cy="6856200"/>
          </a:xfrm>
          <a:prstGeom prst="rect">
            <a:avLst/>
          </a:prstGeom>
          <a:solidFill>
            <a:srgbClr val="ff8200"/>
          </a:solidFill>
          <a:ln w="936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" name="Picture 10" descr=""/>
          <p:cNvPicPr/>
          <p:nvPr/>
        </p:nvPicPr>
        <p:blipFill>
          <a:blip r:embed="rId3"/>
          <a:stretch/>
        </p:blipFill>
        <p:spPr>
          <a:xfrm>
            <a:off x="7370640" y="4313880"/>
            <a:ext cx="3186360" cy="1587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05E2EF-F00A-47C9-BCE8-9CF94CCAD05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Num" idx="4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34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7ECF22-6E07-41C9-B2A5-AD82D5652893}" type="slidenum">
              <a:rPr b="0" lang="en" sz="134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US" sz="134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ftr" idx="5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ldNum" idx="6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34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B5503E3-4B44-4A59-A0D5-50B9C7610B4E}" type="slidenum">
              <a:rPr b="0" lang="en-US" sz="134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US" sz="134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dt" idx="7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ocs.github.com/en" TargetMode="External"/><Relationship Id="rId2" Type="http://schemas.openxmlformats.org/officeDocument/2006/relationships/hyperlink" Target="https://git-scm.com/book/en/v2/Getting-Started-First-Time-Git-Setup" TargetMode="External"/><Relationship Id="rId3" Type="http://schemas.openxmlformats.org/officeDocument/2006/relationships/hyperlink" Target="https://bitbucket.org/neuromorphic-utk/neuro_resources/src/master/presentations/git_presentation/images/" TargetMode="External"/><Relationship Id="rId4" Type="http://schemas.openxmlformats.org/officeDocument/2006/relationships/hyperlink" Target="https://bitbucket.org/neuromorphic-utk/neuro_resources/src/master/presentations/git_presentation/images/" TargetMode="External"/><Relationship Id="rId5" Type="http://schemas.openxmlformats.org/officeDocument/2006/relationships/hyperlink" Target="https://www.youtube.com/watch?v=se1WitSPKwc" TargetMode="External"/><Relationship Id="rId6" Type="http://schemas.openxmlformats.org/officeDocument/2006/relationships/hyperlink" Target="https://www.youtube.com/watch?v=Mdo7hvlUJ-U" TargetMode="External"/><Relationship Id="rId7" Type="http://schemas.openxmlformats.org/officeDocument/2006/relationships/hyperlink" Target="https://docs.github.com/en/authentication/connecting-to-github-with-ssh" TargetMode="External"/><Relationship Id="rId8" Type="http://schemas.openxmlformats.org/officeDocument/2006/relationships/hyperlink" Target="https://unfuddle.com/stack/tips-tricks/git-error-you-need-to-resolve-your-current-index-first/" TargetMode="External"/><Relationship Id="rId9" Type="http://schemas.openxmlformats.org/officeDocument/2006/relationships/hyperlink" Target="https://coderwall.com/p/_gepwq/pull-a-remote-branch-into-a-new-branch" TargetMode="External"/><Relationship Id="rId10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5"/>
          <p:cNvSpPr/>
          <p:nvPr/>
        </p:nvSpPr>
        <p:spPr>
          <a:xfrm>
            <a:off x="6191280" y="11160"/>
            <a:ext cx="5299560" cy="6856200"/>
          </a:xfrm>
          <a:prstGeom prst="rect">
            <a:avLst/>
          </a:prstGeom>
          <a:solidFill>
            <a:srgbClr val="ff8302"/>
          </a:solidFill>
          <a:ln w="936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324480" y="347760"/>
            <a:ext cx="5166360" cy="607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br>
              <a:rPr sz="1800"/>
            </a:br>
            <a:br>
              <a:rPr sz="2200"/>
            </a:b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1" lang="en-US" sz="3600" spc="-1" strike="noStrike">
                <a:solidFill>
                  <a:srgbClr val="ffffff"/>
                </a:solidFill>
                <a:latin typeface="Century Gothic"/>
              </a:rPr>
              <a:t>Git/Github </a:t>
            </a:r>
            <a:br>
              <a:rPr sz="2200"/>
            </a:br>
            <a:r>
              <a:rPr b="1" lang="en-US" sz="2200" spc="-1" strike="noStrike">
                <a:solidFill>
                  <a:srgbClr val="ffffff"/>
                </a:solidFill>
                <a:latin typeface="Century Gothic"/>
              </a:rPr>
              <a:t>introduction/tutorial</a:t>
            </a:r>
            <a:br>
              <a:rPr sz="2200"/>
            </a:b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Will Buziak</a:t>
            </a:r>
            <a:br>
              <a:rPr sz="1200"/>
            </a:br>
            <a:r>
              <a:rPr b="1" lang="en-US" sz="1600" spc="-1" strike="noStrike">
                <a:solidFill>
                  <a:srgbClr val="ffffff"/>
                </a:solidFill>
                <a:latin typeface="Century Gothic"/>
              </a:rPr>
              <a:t>1/11/23</a:t>
            </a:r>
            <a:br>
              <a:rPr sz="1200"/>
            </a:br>
            <a:br>
              <a:rPr sz="1600"/>
            </a:b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1"/>
          <a:srcRect l="25067" t="0" r="0" b="0"/>
          <a:stretch/>
        </p:blipFill>
        <p:spPr>
          <a:xfrm>
            <a:off x="-1640520" y="-9000"/>
            <a:ext cx="7830000" cy="687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/>
          <p:nvPr/>
        </p:nvSpPr>
        <p:spPr>
          <a:xfrm>
            <a:off x="457200" y="335880"/>
            <a:ext cx="11135880" cy="577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git status” will report the state of the working directory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0" name="TextBox 1"/>
          <p:cNvSpPr/>
          <p:nvPr/>
        </p:nvSpPr>
        <p:spPr>
          <a:xfrm>
            <a:off x="159840" y="1314720"/>
            <a:ext cx="5644800" cy="46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“staging” area is for files that will be pushed in the commit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git add &lt;file&gt;”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moves a file into the staging area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git restore --staged &lt;file&gt;”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removes a file from the staging area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‘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git commit -m “&lt;message&gt;”’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commits the staged area for pushing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git push &lt;remote&gt; &lt;branch&gt;”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pushes the branch to Github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git help” will return an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overview of commonly used commands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Picture 4" descr="A screenshot of a computer&#10;&#10;Description automatically generated with medium confidence"/>
          <p:cNvPicPr/>
          <p:nvPr/>
        </p:nvPicPr>
        <p:blipFill>
          <a:blip r:embed="rId1"/>
          <a:srcRect l="16683" t="41304" r="32994" b="28409"/>
          <a:stretch/>
        </p:blipFill>
        <p:spPr>
          <a:xfrm>
            <a:off x="5883120" y="1371600"/>
            <a:ext cx="5516640" cy="207216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6" descr="A screenshot of a computer&#10;&#10;Description automatically generated with medium confidence"/>
          <p:cNvPicPr/>
          <p:nvPr/>
        </p:nvPicPr>
        <p:blipFill>
          <a:blip r:embed="rId2"/>
          <a:srcRect l="18100" t="34246" r="35368" b="19745"/>
          <a:stretch/>
        </p:blipFill>
        <p:spPr>
          <a:xfrm>
            <a:off x="6172200" y="3476880"/>
            <a:ext cx="5100480" cy="3151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D6BB5D7-3AF2-4D78-9787-D77AABC4169D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4" name="TextBox 1"/>
          <p:cNvSpPr/>
          <p:nvPr/>
        </p:nvSpPr>
        <p:spPr>
          <a:xfrm>
            <a:off x="159840" y="1355040"/>
            <a:ext cx="8504280" cy="43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Before making major changes, you will want to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create a new 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Switch to a new branch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with “git switch -c &lt;branch-name&gt;”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This allows you to develop in isolation from the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main 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Branches can be merged to the main branch with 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pull request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Pull requests” are notifications to collaborators that you have made changes to a branch and seek to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merge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 to the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main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Collaborators would then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pull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 these changes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Box 2"/>
          <p:cNvSpPr/>
          <p:nvPr/>
        </p:nvSpPr>
        <p:spPr>
          <a:xfrm>
            <a:off x="1618920" y="337320"/>
            <a:ext cx="9123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Branches create a safe copy to modify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Picture 5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8915400" y="1400760"/>
            <a:ext cx="2741400" cy="27846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EAF61C0-E687-414E-BEA1-0E71F5AA6B60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8" name="TextBox 2"/>
          <p:cNvSpPr/>
          <p:nvPr/>
        </p:nvSpPr>
        <p:spPr>
          <a:xfrm>
            <a:off x="392400" y="126360"/>
            <a:ext cx="11109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git pull attempts to update your copy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Box 3"/>
          <p:cNvSpPr/>
          <p:nvPr/>
        </p:nvSpPr>
        <p:spPr>
          <a:xfrm>
            <a:off x="392400" y="1287000"/>
            <a:ext cx="104864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Most frequently used commands: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git fetch”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brings new changes onto your local computer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git pull &lt;remote&gt; &lt;branch&gt;”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merges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Github’s branch copy into your local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Picture 7" descr="A screenshot of a computer&#10;&#10;Description automatically generated"/>
          <p:cNvPicPr/>
          <p:nvPr/>
        </p:nvPicPr>
        <p:blipFill>
          <a:blip r:embed="rId1"/>
          <a:srcRect l="1030" t="25049" r="29453" b="25052"/>
          <a:stretch/>
        </p:blipFill>
        <p:spPr>
          <a:xfrm>
            <a:off x="228600" y="3657600"/>
            <a:ext cx="6627600" cy="297108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9" descr="A screenshot of a computer&#10;&#10;Description automatically generated"/>
          <p:cNvPicPr/>
          <p:nvPr/>
        </p:nvPicPr>
        <p:blipFill>
          <a:blip r:embed="rId2"/>
          <a:srcRect l="25179" t="18750" r="26461" b="28917"/>
          <a:stretch/>
        </p:blipFill>
        <p:spPr>
          <a:xfrm>
            <a:off x="7086600" y="3580920"/>
            <a:ext cx="4506120" cy="3047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3217B90-605F-48F3-A53C-DDBFF5B9552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3" name="TextBox 2"/>
          <p:cNvSpPr/>
          <p:nvPr/>
        </p:nvSpPr>
        <p:spPr>
          <a:xfrm>
            <a:off x="392400" y="164520"/>
            <a:ext cx="11109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Pull Requests notify collaborators for review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Box 3"/>
          <p:cNvSpPr/>
          <p:nvPr/>
        </p:nvSpPr>
        <p:spPr>
          <a:xfrm>
            <a:off x="310320" y="1617840"/>
            <a:ext cx="5174640" cy="29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After you have pushed your new branch to Github, you can initiate a pull request to review the code and merge with the main branch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Pull requests can be sent to individual collaborators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Picture 6" descr="A screenshot of a computer&#10;&#10;Description automatically generated"/>
          <p:cNvPicPr/>
          <p:nvPr/>
        </p:nvPicPr>
        <p:blipFill>
          <a:blip r:embed="rId1"/>
          <a:srcRect l="1110" t="20920" r="28370" b="12794"/>
          <a:stretch/>
        </p:blipFill>
        <p:spPr>
          <a:xfrm>
            <a:off x="5715000" y="1600200"/>
            <a:ext cx="6014880" cy="3533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7AE086D-152F-48D8-8877-30BA66B6A94D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traight Connector 1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7" name="TextBox 6"/>
          <p:cNvSpPr/>
          <p:nvPr/>
        </p:nvSpPr>
        <p:spPr>
          <a:xfrm>
            <a:off x="392400" y="164520"/>
            <a:ext cx="11109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Merge conflict mitigation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Box 7"/>
          <p:cNvSpPr/>
          <p:nvPr/>
        </p:nvSpPr>
        <p:spPr>
          <a:xfrm>
            <a:off x="392400" y="1287000"/>
            <a:ext cx="11036160" cy="27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Merge conflicts are bound to happen when collaborating with other machines.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Can be reduced with proper Git usage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6618600" y="2971800"/>
            <a:ext cx="3895560" cy="365616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1371600" y="2829600"/>
            <a:ext cx="4799160" cy="3798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0B83643-93E1-4D93-A23C-BA0C72E99F75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2" name="TextBox 2"/>
          <p:cNvSpPr/>
          <p:nvPr/>
        </p:nvSpPr>
        <p:spPr>
          <a:xfrm>
            <a:off x="392400" y="164520"/>
            <a:ext cx="11109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Fetch &amp; Pull Often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Box 3"/>
          <p:cNvSpPr/>
          <p:nvPr/>
        </p:nvSpPr>
        <p:spPr>
          <a:xfrm>
            <a:off x="392400" y="1287000"/>
            <a:ext cx="1134252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When a collaborator pushes a branch to Github and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merges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the changes with the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main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branch, use “git fetch” &amp; “git pull” to check and update your local copy of the main branch.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It is important that you 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fetch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pull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 new commits of the main branch 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before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 you push your branch to Github,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so you merge your collaborators work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"git pull" should be used when the master branch has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updates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 to avoid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conflicts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non-fast forward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error and other Git head-aches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When in doubt, check your: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Directory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Status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Box 4"/>
          <p:cNvSpPr/>
          <p:nvPr/>
        </p:nvSpPr>
        <p:spPr>
          <a:xfrm>
            <a:off x="4814280" y="4975920"/>
            <a:ext cx="6221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Commit status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Branch 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F85CCD6-5014-4C76-B653-1FC0725EBA0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6" name="TextBox 2"/>
          <p:cNvSpPr/>
          <p:nvPr/>
        </p:nvSpPr>
        <p:spPr>
          <a:xfrm>
            <a:off x="392400" y="427320"/>
            <a:ext cx="11109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How do I solve a merge conflict? → What are you trying to do?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Box 3"/>
          <p:cNvSpPr/>
          <p:nvPr/>
        </p:nvSpPr>
        <p:spPr>
          <a:xfrm>
            <a:off x="388800" y="1418040"/>
            <a:ext cx="11342520" cy="78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Often, you can pull a branch into a new branch (isolated from what you are currently working on, to worm your way out of your mess and start fresh)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Commit your changes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Fetch your changes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151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fetch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"Checkout" a new branch with your desired 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574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checkout -B &lt;remote/branch&gt;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You can cancel a merge during a conflict: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 reset --merge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reset --hard HEAD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(will reset your branch head)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75DA50E-B097-463D-8D35-334831BEA159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9" name="TextBox 2"/>
          <p:cNvSpPr/>
          <p:nvPr/>
        </p:nvSpPr>
        <p:spPr>
          <a:xfrm>
            <a:off x="547200" y="337320"/>
            <a:ext cx="11109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Staying up to date mitigates conflicts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Box 3"/>
          <p:cNvSpPr/>
          <p:nvPr/>
        </p:nvSpPr>
        <p:spPr>
          <a:xfrm>
            <a:off x="392400" y="1287000"/>
            <a:ext cx="1134252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Once your branch is merged to the main branch, it is safe to delete the branch that you had created.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If your local repo is not up to date, you may experience a “non-fast-forward” error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Picture 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2670480" y="3039840"/>
            <a:ext cx="6786000" cy="3816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94DAF8A-773F-40ED-A2B5-214C2BF1A785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3" name="TextBox 2"/>
          <p:cNvSpPr/>
          <p:nvPr/>
        </p:nvSpPr>
        <p:spPr>
          <a:xfrm>
            <a:off x="392400" y="164520"/>
            <a:ext cx="11109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to generate SSH keys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Box 3"/>
          <p:cNvSpPr/>
          <p:nvPr/>
        </p:nvSpPr>
        <p:spPr>
          <a:xfrm>
            <a:off x="392400" y="1287000"/>
            <a:ext cx="11342520" cy="66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 your terminal: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ssh-keygen –C "&lt;git.email&gt;"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Default settings work (just press enter until it generates)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Locate your ".ssh" folder (hidden directory)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ls –l -a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cat id_rsa.pub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Copy the key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On Github: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Navigate to Settings &gt; SSH and GPG keys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Create a new key and paste your public key.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Git/Github should now be authenticated and no longer require a password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Picture 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8808480" y="4784760"/>
            <a:ext cx="2673000" cy="116532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6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5511960" y="2955600"/>
            <a:ext cx="5994720" cy="1630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D43DE7B-0915-42E4-B77F-B1ED12D38C6D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8" name="TextBox 2"/>
          <p:cNvSpPr/>
          <p:nvPr/>
        </p:nvSpPr>
        <p:spPr>
          <a:xfrm>
            <a:off x="392400" y="164520"/>
            <a:ext cx="11109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your repository to keep it Light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Box 3"/>
          <p:cNvSpPr/>
          <p:nvPr/>
        </p:nvSpPr>
        <p:spPr>
          <a:xfrm>
            <a:off x="564840" y="1218600"/>
            <a:ext cx="6516720" cy="85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.gitignore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tells git specific files in the directory to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 track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This is a hidden file (can be found with "ls –l –a")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.gitignore files often include files that are only relevant to your local machine (graphs, images, individual log files, etc.)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.keep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tells git to track an otherwise empty directory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does not track empty folders by default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.keep files can be used to maintain a structure in a repository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Picture 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7506720" y="1299960"/>
            <a:ext cx="3584160" cy="4267440"/>
          </a:xfrm>
          <a:prstGeom prst="rect">
            <a:avLst/>
          </a:prstGeom>
          <a:ln w="0">
            <a:noFill/>
          </a:ln>
        </p:spPr>
      </p:pic>
      <p:sp>
        <p:nvSpPr>
          <p:cNvPr id="251" name="TextBox 5"/>
          <p:cNvSpPr/>
          <p:nvPr/>
        </p:nvSpPr>
        <p:spPr>
          <a:xfrm>
            <a:off x="7423560" y="5992200"/>
            <a:ext cx="3819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Repositories can quickly fill up with irrelevant files.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DDAC0A8-0DAE-4766-8980-63525B3CE5A1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057760" y="135000"/>
            <a:ext cx="8227800" cy="1235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Introduction – Git vs. Github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248040" y="960480"/>
            <a:ext cx="4907520" cy="521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Git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is a “form of distributed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version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control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”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Essentially a way 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track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collaborate and share “repositories” of programs and files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Operates through the command line in your terminal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Github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is a website that hosts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Git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repositories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Can be used to store, share, and host your files for collaborators or users.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Opensource and easy to use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Straight Connector 8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4" name="Picture 12" descr="A screenshot of a computer&#10;&#10;Description automatically generated"/>
          <p:cNvPicPr/>
          <p:nvPr/>
        </p:nvPicPr>
        <p:blipFill>
          <a:blip r:embed="rId1"/>
          <a:srcRect l="695" t="4000" r="1972" b="13197"/>
          <a:stretch/>
        </p:blipFill>
        <p:spPr>
          <a:xfrm>
            <a:off x="5444280" y="864000"/>
            <a:ext cx="6569640" cy="3492360"/>
          </a:xfrm>
          <a:prstGeom prst="rect">
            <a:avLst/>
          </a:prstGeom>
          <a:ln w="0">
            <a:noFill/>
          </a:ln>
        </p:spPr>
      </p:pic>
      <p:sp>
        <p:nvSpPr>
          <p:cNvPr id="175" name="TextBox 13"/>
          <p:cNvSpPr/>
          <p:nvPr/>
        </p:nvSpPr>
        <p:spPr>
          <a:xfrm>
            <a:off x="5641920" y="4727520"/>
            <a:ext cx="6216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Github repositories have a user-friendly interface that allows easy navigation and different developer tabs that helps highlight issues or new pull requests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E07314-E7F7-4BB4-925F-CE14D2B0888C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3" name="TextBox 2"/>
          <p:cNvSpPr/>
          <p:nvPr/>
        </p:nvSpPr>
        <p:spPr>
          <a:xfrm>
            <a:off x="457200" y="164520"/>
            <a:ext cx="11109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Improve your documentation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Box 3"/>
          <p:cNvSpPr/>
          <p:nvPr/>
        </p:nvSpPr>
        <p:spPr>
          <a:xfrm>
            <a:off x="403200" y="1389240"/>
            <a:ext cx="7158960" cy="77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Markdown "README.md" files are an excellent format for documenting repositories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Markdown files support many different formats to highlight different aspects of your code and/or repository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Headers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Copy fields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Hyperlinks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Editable directly from Github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Picture 4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7873200" y="1395360"/>
            <a:ext cx="3719160" cy="5302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B1DA8C1-7877-4185-81F7-71277B285C0F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7" name="TextBox 2"/>
          <p:cNvSpPr/>
          <p:nvPr/>
        </p:nvSpPr>
        <p:spPr>
          <a:xfrm>
            <a:off x="392400" y="264960"/>
            <a:ext cx="11109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Other Useful Commands  -  Naming and navigation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Box 3"/>
          <p:cNvSpPr/>
          <p:nvPr/>
        </p:nvSpPr>
        <p:spPr>
          <a:xfrm>
            <a:off x="392400" y="1332720"/>
            <a:ext cx="525816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git remote -v” will show all the remotes you have locally and their names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git remote” can also be used with: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add &lt;name&gt; &lt;URL&gt;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rename &lt;old&gt; &lt;new&gt;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remove &lt;name&gt;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git switch &lt;branch&gt;” switches to a branch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-c” flag creates a new branch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git rm” removes files from a working tree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git restore” restores a working tree’s files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git help” lists common commands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Box 4"/>
          <p:cNvSpPr/>
          <p:nvPr/>
        </p:nvSpPr>
        <p:spPr>
          <a:xfrm>
            <a:off x="5691960" y="1327680"/>
            <a:ext cx="6129000" cy="553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"git branch - a" 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lists current branch heads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"git checkout –b &lt;new-branch&gt; &lt;origin/branch&gt; 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Creates a new branch based on an existing branch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"git merge" 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,Sans-Serif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Merges with a given branch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,Sans-Serif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"--quit" flag can cancel the current merge during conflicts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"git config"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Configures your system, default is to the working repo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"--global" applies the config to the entire machine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7B49548-00F2-47EF-91ED-2B91B5A5628E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Box 29"/>
          <p:cNvSpPr/>
          <p:nvPr/>
        </p:nvSpPr>
        <p:spPr>
          <a:xfrm>
            <a:off x="268560" y="815040"/>
            <a:ext cx="10451880" cy="57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Github Docs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https://docs.github.com/en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https://git-scm.com/book/en/v2/Getting-Started-First-Time-Git-Setup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Tennlab Neuromorphic Research Git presentation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https://bitbucket.org/neuromorphic-utk/neuro_resources/src/master/presentations/git_presentation/images</a:t>
            </a:r>
            <a:r>
              <a:rPr b="0" lang="en-US" sz="16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/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Push a New Local Branch to a Remote GitHub repo with Git</a:t>
            </a:r>
            <a:r>
              <a:rPr b="1" lang="en-US" sz="1600" spc="-1" strike="noStrike">
                <a:solidFill>
                  <a:srgbClr val="000000"/>
                </a:solidFill>
                <a:latin typeface="YouTube Sans"/>
                <a:ea typeface="DejaVu Sans"/>
              </a:rPr>
              <a:t>”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https://www.youtube.com/watch?v=se1WitSPKwc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"Difference between git PULL and git FETCH"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6"/>
              </a:rPr>
              <a:t>https://www.youtube.com/watch?v=Mdo7hvlUJ-U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YouTube Sans"/>
                <a:ea typeface="Arial"/>
              </a:rPr>
              <a:t>Connecting to Github with SSH\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7"/>
              </a:rPr>
              <a:t>https://docs.github.com/en/authentication/connecting-to-github-with-ssh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YouTube Sans"/>
                <a:ea typeface="Arial"/>
              </a:rPr>
              <a:t>How to Fix Git error: you need to resolve your current index first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8"/>
              </a:rPr>
              <a:t>https://unfuddle.com/stack/tips-tricks/git-error-you-need-to-resolve-your-current-index-first/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YouTube Sans"/>
                <a:ea typeface="Arial"/>
              </a:rPr>
              <a:t>Pull a Remote Branch into a New Branch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9"/>
              </a:rPr>
              <a:t>https://coderwall.com/p/_gepwq/pull-a-remote-branch-into-a-new-branch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Box 2"/>
          <p:cNvSpPr/>
          <p:nvPr/>
        </p:nvSpPr>
        <p:spPr>
          <a:xfrm>
            <a:off x="268560" y="75600"/>
            <a:ext cx="9380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Calibri"/>
              </a:rPr>
              <a:t>References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Straight Connector 3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ffa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71E0889-2D5E-4203-9BF1-177C26C2B433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829160" y="135000"/>
            <a:ext cx="8227800" cy="1235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What is Git?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248040" y="822960"/>
            <a:ext cx="11746800" cy="523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 was designed for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version control.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Meaning that there is a well-established record of changes made to each file.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 allows “cloning” entire repositories of files that can run on a local machine quickly and seamlessly.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Github repos can be specified as public or private and can invite collaborators and adjust permissions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Github hosts remote repositories that are stored online and can be cloned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Proper use of Git creates multiple backups and can be worked on offline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Git/Github is opensource and developed by Linus Torvalds as an initiative to improve collaboration between developers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 can manage many files at once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Straight Connector 8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Rectangle: Rounded Corners 9"/>
          <p:cNvSpPr/>
          <p:nvPr/>
        </p:nvSpPr>
        <p:spPr>
          <a:xfrm>
            <a:off x="248040" y="796680"/>
            <a:ext cx="11536920" cy="1643040"/>
          </a:xfrm>
          <a:prstGeom prst="roundRect">
            <a:avLst>
              <a:gd name="adj" fmla="val 16667"/>
            </a:avLst>
          </a:prstGeom>
          <a:solidFill>
            <a:srgbClr val="ffc000">
              <a:alpha val="20000"/>
            </a:srgbClr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0040E8-A43F-4744-B348-BA424D31C3C2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057760" y="135000"/>
            <a:ext cx="8227800" cy="1235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Why not other file managers?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228600" y="844560"/>
            <a:ext cx="11746800" cy="532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Other file managers like Google drive allow for effective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</a:rPr>
              <a:t>file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</a:rPr>
              <a:t>streaming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</a:rPr>
              <a:t>collaboration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Does not allow for different workflows on the same 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Ideal for files that do not need to be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compiled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Difficult to share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large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directories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Git/Github (and other services like it) tracks previous generations of the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same file(s)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Seamless to revert to previous versions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Turns your file directory into a “remote host” for sharing and collaborating on projects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Allows for multiple “branches” representing different test versions of the same repo that can be merged or kept separate.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Supports “forking” which allows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collaborator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 rights on public repositories they did not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previously have writing access to.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Straight Connector 8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A5F9CC-84B9-422F-AF7C-767837033903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058120" y="171360"/>
            <a:ext cx="8227800" cy="1235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Installation and Tutorial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138960" y="1143000"/>
            <a:ext cx="11746800" cy="532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Aft>
                <a:spcPts val="1800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Straight Connector 8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6" name="Picture 4" descr="A screenshot of a computer&#10;&#10;Description automatically generated"/>
          <p:cNvPicPr/>
          <p:nvPr/>
        </p:nvPicPr>
        <p:blipFill>
          <a:blip r:embed="rId1"/>
          <a:srcRect l="488" t="0" r="705" b="5600"/>
          <a:stretch/>
        </p:blipFill>
        <p:spPr>
          <a:xfrm>
            <a:off x="6172200" y="1600200"/>
            <a:ext cx="5713560" cy="34117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5"/>
          <p:cNvSpPr/>
          <p:nvPr/>
        </p:nvSpPr>
        <p:spPr>
          <a:xfrm>
            <a:off x="533520" y="1600200"/>
            <a:ext cx="5865840" cy="41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Note: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Git has gone through a number of generations and therefore a few commands have been updated/revised.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Github Docs is your go-to resource, including OS-specific documentation.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A2EAE1-357E-4C81-80AB-9A4F44B66AAE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286000" y="135000"/>
            <a:ext cx="11645280" cy="1235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Getting started with Git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                 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Straight Connector 12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TextBox 1"/>
          <p:cNvSpPr/>
          <p:nvPr/>
        </p:nvSpPr>
        <p:spPr>
          <a:xfrm>
            <a:off x="344880" y="707040"/>
            <a:ext cx="116452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Create an account on Github using your desired email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Git depending on your OS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Picture 4" descr="A screenshot of a computer&#10;&#10;Description automatically generated"/>
          <p:cNvPicPr/>
          <p:nvPr/>
        </p:nvPicPr>
        <p:blipFill>
          <a:blip r:embed="rId1"/>
          <a:srcRect l="417" t="4287" r="0" b="6183"/>
          <a:stretch/>
        </p:blipFill>
        <p:spPr>
          <a:xfrm>
            <a:off x="5131080" y="2241000"/>
            <a:ext cx="6948360" cy="390348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7" descr="A screenshot of a computer&#10;&#10;Description automatically generated"/>
          <p:cNvPicPr/>
          <p:nvPr/>
        </p:nvPicPr>
        <p:blipFill>
          <a:blip r:embed="rId2"/>
          <a:srcRect l="32925" t="3468" r="0" b="6400"/>
          <a:stretch/>
        </p:blipFill>
        <p:spPr>
          <a:xfrm>
            <a:off x="393120" y="2241000"/>
            <a:ext cx="4646880" cy="3903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C5AC38-4A4E-43F2-A27B-8FAE6A76D66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/>
          <p:nvPr/>
        </p:nvSpPr>
        <p:spPr>
          <a:xfrm>
            <a:off x="521280" y="335880"/>
            <a:ext cx="11135880" cy="577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Connect your local Git account with Github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Straight Connector 20"/>
          <p:cNvSpPr/>
          <p:nvPr/>
        </p:nvSpPr>
        <p:spPr>
          <a:xfrm>
            <a:off x="159480" y="111132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95" name="Group 2"/>
          <p:cNvGrpSpPr/>
          <p:nvPr/>
        </p:nvGrpSpPr>
        <p:grpSpPr>
          <a:xfrm>
            <a:off x="88920" y="1183680"/>
            <a:ext cx="11988360" cy="3747600"/>
            <a:chOff x="88920" y="1183680"/>
            <a:chExt cx="11988360" cy="3747600"/>
          </a:xfrm>
        </p:grpSpPr>
        <p:sp>
          <p:nvSpPr>
            <p:cNvPr id="196" name="TextBox 21"/>
            <p:cNvSpPr/>
            <p:nvPr/>
          </p:nvSpPr>
          <p:spPr>
            <a:xfrm>
              <a:off x="88920" y="1183680"/>
              <a:ext cx="11988360" cy="3747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Open your terminal and run the following commands: 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(“</a:t>
              </a: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git - -version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” will check the version installed) 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7430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Configure your username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7430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Configure your school email (use github generated noreply email if preferences are set to private)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lvl="2" marL="12002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“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--global” flag configures for </a:t>
              </a: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every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repository on your computer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>
                <a:lnSpc>
                  <a:spcPct val="100000"/>
                </a:lnSpc>
              </a:pP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Now, your local machine will identify you when you push commits to the </a:t>
              </a:r>
              <a:r>
                <a:rPr b="1" lang="en-U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remote</a:t>
              </a: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repository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97" name="Picture 4" descr=""/>
            <p:cNvPicPr/>
            <p:nvPr/>
          </p:nvPicPr>
          <p:blipFill>
            <a:blip r:embed="rId1"/>
            <a:srcRect l="17600" t="8526" r="27762" b="81285"/>
            <a:stretch/>
          </p:blipFill>
          <p:spPr>
            <a:xfrm>
              <a:off x="619920" y="1638000"/>
              <a:ext cx="8485560" cy="983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CD05E9D-030C-49F7-878D-953BBD20740B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/>
          <p:nvPr/>
        </p:nvSpPr>
        <p:spPr>
          <a:xfrm>
            <a:off x="159840" y="198000"/>
            <a:ext cx="11135880" cy="577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Clone a repository with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git clone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Straight Connector 20"/>
          <p:cNvSpPr/>
          <p:nvPr/>
        </p:nvSpPr>
        <p:spPr>
          <a:xfrm>
            <a:off x="159480" y="111132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0" name="TextBox 21"/>
          <p:cNvSpPr/>
          <p:nvPr/>
        </p:nvSpPr>
        <p:spPr>
          <a:xfrm>
            <a:off x="88920" y="1183680"/>
            <a:ext cx="1049796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Connecting by SSH keys can be tricky but prevents the need to input your password with each pulling/pushing/cloning.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easiest way to clone a remote is by using the Github generated HTTPS URLs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Simply copy the URL from the repo on Github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git clone &lt;URL&gt;”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your terminal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Picture 2" descr="A screenshot of a computer&#10;&#10;Description automatically generated"/>
          <p:cNvPicPr/>
          <p:nvPr/>
        </p:nvPicPr>
        <p:blipFill>
          <a:blip r:embed="rId1"/>
          <a:srcRect l="39711" t="35008" r="27896" b="16712"/>
          <a:stretch/>
        </p:blipFill>
        <p:spPr>
          <a:xfrm>
            <a:off x="1819800" y="3531960"/>
            <a:ext cx="2905920" cy="2707560"/>
          </a:xfrm>
          <a:prstGeom prst="rect">
            <a:avLst/>
          </a:prstGeom>
          <a:ln w="0">
            <a:noFill/>
          </a:ln>
        </p:spPr>
      </p:pic>
      <p:pic>
        <p:nvPicPr>
          <p:cNvPr id="202" name="Picture 5" descr="A screenshot of a computer&#10;&#10;Description automatically generated with medium confidence"/>
          <p:cNvPicPr/>
          <p:nvPr/>
        </p:nvPicPr>
        <p:blipFill>
          <a:blip r:embed="rId2"/>
          <a:srcRect l="16935" t="8800" r="21724" b="28504"/>
          <a:stretch/>
        </p:blipFill>
        <p:spPr>
          <a:xfrm>
            <a:off x="6133320" y="3184200"/>
            <a:ext cx="5121360" cy="3273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D260813-8912-4870-BB12-BE6C8F58D99D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/>
          <p:nvPr/>
        </p:nvSpPr>
        <p:spPr>
          <a:xfrm>
            <a:off x="685800" y="228600"/>
            <a:ext cx="11135880" cy="577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Git tracks your changes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Straight Connector 20"/>
          <p:cNvSpPr/>
          <p:nvPr/>
        </p:nvSpPr>
        <p:spPr>
          <a:xfrm>
            <a:off x="159480" y="111132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TextBox 21"/>
          <p:cNvSpPr/>
          <p:nvPr/>
        </p:nvSpPr>
        <p:spPr>
          <a:xfrm>
            <a:off x="88920" y="1183680"/>
            <a:ext cx="6145560" cy="58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Now, you have 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local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copy of the repository you just cloned, and Git will monitor your changes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Git is broken up into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sections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and files can be moved with various commands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basic workflow of Git: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Clone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 repository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Modify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 file(s)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Stage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 file(s)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Commit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the file(s) to be stored in the repo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Push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the branch to Github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Initiate 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pull request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 Github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Review and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merge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the branches on Github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Untracked files are not stored in Git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Picture 3" descr="A screenshot of a computer&#10;&#10;Description automatically generated with medium confidence"/>
          <p:cNvPicPr/>
          <p:nvPr/>
        </p:nvPicPr>
        <p:blipFill>
          <a:blip r:embed="rId1"/>
          <a:srcRect l="0" t="0" r="54026" b="72620"/>
          <a:stretch/>
        </p:blipFill>
        <p:spPr>
          <a:xfrm>
            <a:off x="6388920" y="4572000"/>
            <a:ext cx="5039640" cy="187272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6209640" y="1600200"/>
            <a:ext cx="5218920" cy="2598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DAC4A16-7D3B-47AD-8941-DCE69CFD674B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14169</TotalTime>
  <Application>LibreOffice/7.6.2.1$Linux_X86_64 LibreOffice_project/60$Build-1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2022-04-06T12:24:52Z</dcterms:created>
  <dc:creator>Mench, Matthew M</dc:creator>
  <dc:description/>
  <dc:language>en-US</dc:language>
  <cp:lastModifiedBy/>
  <dcterms:modified xsi:type="dcterms:W3CDTF">2023-10-19T13:54:55Z</dcterms:modified>
  <cp:revision>720</cp:revision>
  <dc:subject/>
  <dc:title>   Git/Github  introduction/tutorial   Will Buziak 1/11/23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lianceAssetId">
    <vt:lpwstr/>
  </property>
  <property fmtid="{D5CDD505-2E9C-101B-9397-08002B2CF9AE}" pid="3" name="ContentTypeId">
    <vt:lpwstr>0x010100D5A8998D239AE840B9F20E8F74E7674A</vt:lpwstr>
  </property>
  <property fmtid="{D5CDD505-2E9C-101B-9397-08002B2CF9AE}" pid="4" name="MediaServiceImageTags">
    <vt:lpwstr/>
  </property>
  <property fmtid="{D5CDD505-2E9C-101B-9397-08002B2CF9AE}" pid="5" name="Notes">
    <vt:r8>19</vt:r8>
  </property>
  <property fmtid="{D5CDD505-2E9C-101B-9397-08002B2CF9AE}" pid="6" name="PresentationFormat">
    <vt:lpwstr>Widescreen</vt:lpwstr>
  </property>
  <property fmtid="{D5CDD505-2E9C-101B-9397-08002B2CF9AE}" pid="7" name="Slides">
    <vt:r8>21</vt:r8>
  </property>
  <property fmtid="{D5CDD505-2E9C-101B-9397-08002B2CF9AE}" pid="8" name="TriggerFlowInfo">
    <vt:lpwstr/>
  </property>
  <property fmtid="{D5CDD505-2E9C-101B-9397-08002B2CF9AE}" pid="9" name="_ExtendedDescription">
    <vt:lpwstr/>
  </property>
  <property fmtid="{D5CDD505-2E9C-101B-9397-08002B2CF9AE}" pid="10" name="_SharedFileIndex">
    <vt:lpwstr/>
  </property>
  <property fmtid="{D5CDD505-2E9C-101B-9397-08002B2CF9AE}" pid="11" name="_SourceUrl">
    <vt:lpwstr/>
  </property>
</Properties>
</file>